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sz="6400" b="1">
                <a:solidFill>
                  <a:srgbClr val="F0F0F0"/>
                </a:solidFill>
                <a:latin typeface="Helvetica Neue"/>
              </a:rPr>
              <a:t>MYP Platform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sz="3600" b="0">
                <a:solidFill>
                  <a:srgbClr val="F0F0F0"/>
                </a:solidFill>
                <a:latin typeface="Helvetica Neue"/>
              </a:rPr>
              <a:t>3D-Drucker Reservierungssystem</a:t>
            </a:r>
          </a:p>
          <a:p>
            <a:r>
              <a:t>Backend-Schulung</a:t>
            </a:r>
          </a:p>
        </p:txBody>
      </p:sp>
      <p:pic>
        <p:nvPicPr>
          <p:cNvPr id="4" name="Picture 3" descr="hea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Systemüberblick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Reservierungssystem für 3D-Drucker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Automatische Steuerung von Smart Plugs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Echtzeit-Überwachung von Druckaufträgen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Administrationsfunktionen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Statistik und Analyse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Technologie-Stack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5856D6"/>
                </a:solidFill>
                <a:latin typeface="Helvetica Neue"/>
              </a:rPr>
              <a:t>• Backend: Python 3.11 mit Flask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Frontend: HTML/CSS/JavaScript mit Tailwind CSS</a:t>
            </a:r>
          </a:p>
          <a:p>
            <a:pPr algn="l"/>
            <a:r>
              <a:rPr sz="2800" b="0">
                <a:solidFill>
                  <a:srgbClr val="FF9500"/>
                </a:solidFill>
                <a:latin typeface="Helvetica Neue"/>
              </a:rPr>
              <a:t>• Datenbank: SQLite mit SQLAlchemy ORM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Authentifizierung: Flask-Login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Hardware-Integration: PyP110 für Tapo Smart Plug Steuerung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Automatisierung: Integrierter Job-Scheduler</a:t>
            </a:r>
          </a:p>
        </p:txBody>
      </p:sp>
      <p:pic>
        <p:nvPicPr>
          <p:cNvPr id="4" name="Picture 3" descr="backe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828800"/>
            <a:ext cx="4572000" cy="30468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Backend-Architektur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007AFF"/>
                </a:solidFill>
                <a:latin typeface="Helvetica Neue"/>
              </a:rPr>
              <a:t>• Flask-App: Zentrale Anwendungslogik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Blueprints: Modulare Strukturierung (auth, user, kiosk)</a:t>
            </a:r>
          </a:p>
          <a:p>
            <a:pPr algn="l"/>
            <a:r>
              <a:rPr sz="2800" b="0">
                <a:solidFill>
                  <a:srgbClr val="FF9500"/>
                </a:solidFill>
                <a:latin typeface="Helvetica Neue"/>
              </a:rPr>
              <a:t>• Models: SQLAlchemy ORM für Datenbankkommunikation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Utils: Job-Scheduler, Logging, Template-Helpers</a:t>
            </a:r>
          </a:p>
          <a:p>
            <a:pPr algn="l"/>
            <a:r>
              <a:rPr sz="2800" b="0">
                <a:solidFill>
                  <a:srgbClr val="5856D6"/>
                </a:solidFill>
                <a:latin typeface="Helvetica Neue"/>
              </a:rPr>
              <a:t>• API: RESTful-Endpunkte für Frontend-Kommunikation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Datenmodell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User: Benutzer mit Rollen und Authentifizierung</a:t>
            </a:r>
          </a:p>
          <a:p>
            <a:pPr algn="l"/>
            <a:r>
              <a:rPr sz="2800" b="0">
                <a:solidFill>
                  <a:srgbClr val="FF9500"/>
                </a:solidFill>
                <a:latin typeface="Helvetica Neue"/>
              </a:rPr>
              <a:t>• Printer: 3D-Drucker mit Smart-Plug-Konfigurationen</a:t>
            </a:r>
          </a:p>
          <a:p>
            <a:pPr algn="l"/>
            <a:r>
              <a:rPr sz="2800" b="0">
                <a:solidFill>
                  <a:srgbClr val="5856D6"/>
                </a:solidFill>
                <a:latin typeface="Helvetica Neue"/>
              </a:rPr>
              <a:t>• Job: Druckaufträge mit Status und Zeitplanung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Stats: Systemstatistiken und Metriken</a:t>
            </a:r>
          </a:p>
        </p:txBody>
      </p:sp>
      <p:pic>
        <p:nvPicPr>
          <p:cNvPr id="4" name="Picture 3" descr="databa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828800"/>
            <a:ext cx="4572000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API-Endpunkte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5856D6"/>
                </a:solidFill>
                <a:latin typeface="Helvetica Neue"/>
              </a:rPr>
              <a:t>• /api/jobs: Druckaufträge verwalten</a:t>
            </a:r>
          </a:p>
          <a:p>
            <a:pPr algn="l"/>
            <a:r>
              <a:rPr sz="2800" b="0">
                <a:solidFill>
                  <a:srgbClr val="FF9500"/>
                </a:solidFill>
                <a:latin typeface="Helvetica Neue"/>
              </a:rPr>
              <a:t>• /api/printers: Drucker verwalten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/api/users: Benutzer verwalten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/api/stats: Statistiken abrufen</a:t>
            </a:r>
          </a:p>
          <a:p>
            <a:pPr algn="l"/>
            <a:r>
              <a:rPr sz="2800" b="0">
                <a:solidFill>
                  <a:srgbClr val="007AFF"/>
                </a:solidFill>
                <a:latin typeface="Helvetica Neue"/>
              </a:rPr>
              <a:t>• /api/scheduler: Scheduler steuern</a:t>
            </a:r>
          </a:p>
        </p:txBody>
      </p:sp>
      <p:pic>
        <p:nvPicPr>
          <p:cNvPr id="4" name="Picture 3" descr="ap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828800"/>
            <a:ext cx="4572000" cy="30468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Job-Scheduler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Automatische Steuerung der Drucker</a:t>
            </a:r>
          </a:p>
          <a:p>
            <a:pPr algn="l"/>
            <a:r>
              <a:rPr sz="2800" b="0">
                <a:solidFill>
                  <a:srgbClr val="FF9500"/>
                </a:solidFill>
                <a:latin typeface="Helvetica Neue"/>
              </a:rPr>
              <a:t>• Einschalten bei Auftragsstart</a:t>
            </a:r>
          </a:p>
          <a:p>
            <a:pPr algn="l"/>
            <a:r>
              <a:rPr sz="2800" b="0">
                <a:solidFill>
                  <a:srgbClr val="FF9500"/>
                </a:solidFill>
                <a:latin typeface="Helvetica Neue"/>
              </a:rPr>
              <a:t>• Ausschalten bei Auftragsende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Statusüberwachung und -aktualisierung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Sammeln von Statistiken</a:t>
            </a:r>
          </a:p>
        </p:txBody>
      </p:sp>
      <p:pic>
        <p:nvPicPr>
          <p:cNvPr id="4" name="Picture 3" descr="schedul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828800"/>
            <a:ext cx="4572000" cy="30468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Logging-System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1">
                <a:solidFill>
                  <a:srgbClr val="323232"/>
                </a:solidFill>
                <a:latin typeface="Helvetica Neue"/>
              </a:rPr>
              <a:t>• Separate Logs für verschiedene Bereiche: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  - App-Logs: Allgemeine Anwendungslogs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  - Auth-Logs: Authentifizierungsereignisse</a:t>
            </a:r>
          </a:p>
          <a:p>
            <a:pPr algn="l"/>
            <a:r>
              <a:rPr sz="2800" b="0">
                <a:solidFill>
                  <a:srgbClr val="5856D6"/>
                </a:solidFill>
                <a:latin typeface="Helvetica Neue"/>
              </a:rPr>
              <a:t>  - Job-Logs: Druckauftragsoperationen</a:t>
            </a:r>
          </a:p>
          <a:p>
            <a:pPr algn="l"/>
            <a:r>
              <a:rPr sz="2800" b="0">
                <a:solidFill>
                  <a:srgbClr val="FF9500"/>
                </a:solidFill>
                <a:latin typeface="Helvetica Neue"/>
              </a:rPr>
              <a:t>  - Printer-Logs: Druckerstatusänderungen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  - Scheduler-Logs: Automatisierungsaktionen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Sicherheitskonzept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5856D6"/>
                </a:solidFill>
                <a:latin typeface="Helvetica Neue"/>
              </a:rPr>
              <a:t>• Benutzerauthentifizierung mit bcrypt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Rollenbasierte Zugriffskontrolle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CSRF-Schutz bei Formularen</a:t>
            </a:r>
          </a:p>
          <a:p>
            <a:pPr algn="l"/>
            <a:r>
              <a:rPr sz="2800" b="0">
                <a:solidFill>
                  <a:srgbClr val="FF9500"/>
                </a:solidFill>
                <a:latin typeface="Helvetica Neue"/>
              </a:rPr>
              <a:t>• Besitzer-Check für Druckaufträge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Sichere HTTP-Header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Zusammenfassung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1">
                <a:solidFill>
                  <a:srgbClr val="323232"/>
                </a:solidFill>
                <a:latin typeface="Helvetica Neue"/>
              </a:rPr>
              <a:t>• Vollständige Lösung für 3D-Drucker-Management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Modulare Architektur für einfache Erweiterbarkeit</a:t>
            </a:r>
          </a:p>
          <a:p>
            <a:pPr algn="l"/>
            <a:r>
              <a:rPr sz="2800" b="0">
                <a:solidFill>
                  <a:srgbClr val="5856D6"/>
                </a:solidFill>
                <a:latin typeface="Helvetica Neue"/>
              </a:rPr>
              <a:t>• Robuste Sicherheitskonzepte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Umfassendes Logging und Überwachung</a:t>
            </a:r>
          </a:p>
          <a:p>
            <a:pPr algn="l"/>
            <a:r>
              <a:rPr sz="2800" b="0">
                <a:solidFill>
                  <a:srgbClr val="FF9500"/>
                </a:solidFill>
                <a:latin typeface="Helvetica Neue"/>
              </a:rPr>
              <a:t>• Automatisierung von Routineaufgaben</a:t>
            </a:r>
          </a:p>
        </p:txBody>
      </p:sp>
      <p:pic>
        <p:nvPicPr>
          <p:cNvPr id="4" name="Picture 3" descr="summa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828800"/>
            <a:ext cx="4572000" cy="17037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